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56" r:id="rId2"/>
    <p:sldId id="257" r:id="rId3"/>
    <p:sldId id="263" r:id="rId4"/>
    <p:sldId id="258" r:id="rId5"/>
    <p:sldId id="265" r:id="rId6"/>
    <p:sldId id="259" r:id="rId7"/>
    <p:sldId id="261" r:id="rId8"/>
    <p:sldId id="262" r:id="rId9"/>
    <p:sldId id="260" r:id="rId10"/>
    <p:sldId id="266" r:id="rId11"/>
    <p:sldId id="267" r:id="rId12"/>
    <p:sldId id="268" r:id="rId13"/>
    <p:sldId id="264" r:id="rId14"/>
    <p:sldId id="269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 anno insieme" id="{44CC1463-1D1B-4082-B319-8F48B4C716A3}">
          <p14:sldIdLst>
            <p14:sldId id="256"/>
            <p14:sldId id="257"/>
            <p14:sldId id="263"/>
            <p14:sldId id="258"/>
            <p14:sldId id="265"/>
            <p14:sldId id="259"/>
            <p14:sldId id="261"/>
            <p14:sldId id="262"/>
            <p14:sldId id="260"/>
            <p14:sldId id="266"/>
            <p14:sldId id="267"/>
            <p14:sldId id="268"/>
            <p14:sldId id="264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3" clrIdx="0">
    <p:extLst>
      <p:ext uri="{19B8F6BF-5375-455C-9EA6-DF929625EA0E}">
        <p15:presenceInfo xmlns:p15="http://schemas.microsoft.com/office/powerpoint/2012/main" xmlns="" userId="Ute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4" y="-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04T09:09:34.882" idx="3">
    <p:pos x="7104" y="390"/>
    <p:text/>
    <p:extLst>
      <p:ext uri="{C676402C-5697-4E1C-873F-D02D1690AC5C}">
        <p15:threadingInfo xmlns:p15="http://schemas.microsoft.com/office/powerpoint/2012/main" xmlns="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F9698-2927-471D-BB61-3BE445B8C5BB}" type="datetimeFigureOut">
              <a:rPr lang="it-IT" smtClean="0"/>
              <a:t>09/07/18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CA1C7-801E-4AC0-A1F4-7DBDF05DD75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2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CA1C7-801E-4AC0-A1F4-7DBDF05DD75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40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BA61-AA33-4F9B-8FC8-FAFB69CAF94A}" type="datetimeFigureOut">
              <a:rPr lang="it-IT" smtClean="0"/>
              <a:t>09/07/18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9B3-C813-469B-90C5-64CD9B11D0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33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BA61-AA33-4F9B-8FC8-FAFB69CAF94A}" type="datetimeFigureOut">
              <a:rPr lang="it-IT" smtClean="0"/>
              <a:t>09/07/18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9B3-C813-469B-90C5-64CD9B11D0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10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BA61-AA33-4F9B-8FC8-FAFB69CAF94A}" type="datetimeFigureOut">
              <a:rPr lang="it-IT" smtClean="0"/>
              <a:t>09/07/18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9B3-C813-469B-90C5-64CD9B11D0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091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BA61-AA33-4F9B-8FC8-FAFB69CAF94A}" type="datetimeFigureOut">
              <a:rPr lang="it-IT" smtClean="0"/>
              <a:t>09/07/18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9B3-C813-469B-90C5-64CD9B11D0BB}" type="slidenum">
              <a:rPr lang="it-IT" smtClean="0"/>
              <a:t>‹n.›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125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BA61-AA33-4F9B-8FC8-FAFB69CAF94A}" type="datetimeFigureOut">
              <a:rPr lang="it-IT" smtClean="0"/>
              <a:t>09/07/18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9B3-C813-469B-90C5-64CD9B11D0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499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BA61-AA33-4F9B-8FC8-FAFB69CAF94A}" type="datetimeFigureOut">
              <a:rPr lang="it-IT" smtClean="0"/>
              <a:t>09/07/18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9B3-C813-469B-90C5-64CD9B11D0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57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BA61-AA33-4F9B-8FC8-FAFB69CAF94A}" type="datetimeFigureOut">
              <a:rPr lang="it-IT" smtClean="0"/>
              <a:t>09/07/18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9B3-C813-469B-90C5-64CD9B11D0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316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BA61-AA33-4F9B-8FC8-FAFB69CAF94A}" type="datetimeFigureOut">
              <a:rPr lang="it-IT" smtClean="0"/>
              <a:t>09/07/18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9B3-C813-469B-90C5-64CD9B11D0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623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BA61-AA33-4F9B-8FC8-FAFB69CAF94A}" type="datetimeFigureOut">
              <a:rPr lang="it-IT" smtClean="0"/>
              <a:t>09/07/18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9B3-C813-469B-90C5-64CD9B11D0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39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BA61-AA33-4F9B-8FC8-FAFB69CAF94A}" type="datetimeFigureOut">
              <a:rPr lang="it-IT" smtClean="0"/>
              <a:t>09/07/18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9B3-C813-469B-90C5-64CD9B11D0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0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BA61-AA33-4F9B-8FC8-FAFB69CAF94A}" type="datetimeFigureOut">
              <a:rPr lang="it-IT" smtClean="0"/>
              <a:t>09/07/18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9B3-C813-469B-90C5-64CD9B11D0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53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BA61-AA33-4F9B-8FC8-FAFB69CAF94A}" type="datetimeFigureOut">
              <a:rPr lang="it-IT" smtClean="0"/>
              <a:t>09/07/18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9B3-C813-469B-90C5-64CD9B11D0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7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BA61-AA33-4F9B-8FC8-FAFB69CAF94A}" type="datetimeFigureOut">
              <a:rPr lang="it-IT" smtClean="0"/>
              <a:t>09/07/18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9B3-C813-469B-90C5-64CD9B11D0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50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BA61-AA33-4F9B-8FC8-FAFB69CAF94A}" type="datetimeFigureOut">
              <a:rPr lang="it-IT" smtClean="0"/>
              <a:t>09/07/18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9B3-C813-469B-90C5-64CD9B11D0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57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BA61-AA33-4F9B-8FC8-FAFB69CAF94A}" type="datetimeFigureOut">
              <a:rPr lang="it-IT" smtClean="0"/>
              <a:t>09/07/18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9B3-C813-469B-90C5-64CD9B11D0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69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BA61-AA33-4F9B-8FC8-FAFB69CAF94A}" type="datetimeFigureOut">
              <a:rPr lang="it-IT" smtClean="0"/>
              <a:t>09/07/18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9B3-C813-469B-90C5-64CD9B11D0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68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BA61-AA33-4F9B-8FC8-FAFB69CAF94A}" type="datetimeFigureOut">
              <a:rPr lang="it-IT" smtClean="0"/>
              <a:t>09/07/18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9B3-C813-469B-90C5-64CD9B11D0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9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D9BA61-AA33-4F9B-8FC8-FAFB69CAF94A}" type="datetimeFigureOut">
              <a:rPr lang="it-IT" smtClean="0"/>
              <a:t>09/07/18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4A29B3-C813-469B-90C5-64CD9B11D0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85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24239"/>
          </a:xfrm>
        </p:spPr>
        <p:txBody>
          <a:bodyPr>
            <a:normAutofit/>
          </a:bodyPr>
          <a:lstStyle/>
          <a:p>
            <a:r>
              <a:rPr lang="it-IT" sz="7200" dirty="0" smtClean="0"/>
              <a:t>Un anno insieme</a:t>
            </a:r>
            <a:endParaRPr lang="it-IT" sz="7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51012" y="3908095"/>
            <a:ext cx="8689976" cy="1410880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Classe 5^a                 </a:t>
            </a:r>
            <a:r>
              <a:rPr lang="it-IT" sz="2400" dirty="0" err="1" smtClean="0">
                <a:solidFill>
                  <a:srgbClr val="FF0000"/>
                </a:solidFill>
              </a:rPr>
              <a:t>a.s.</a:t>
            </a:r>
            <a:r>
              <a:rPr lang="it-IT" sz="2400" dirty="0" smtClean="0">
                <a:solidFill>
                  <a:srgbClr val="FF0000"/>
                </a:solidFill>
              </a:rPr>
              <a:t>: 2017\1</a:t>
            </a:r>
            <a:r>
              <a:rPr lang="it-IT" sz="2400" dirty="0">
                <a:solidFill>
                  <a:srgbClr val="FF0000"/>
                </a:solidFill>
              </a:rPr>
              <a:t>8</a:t>
            </a:r>
            <a:endParaRPr lang="it-IT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000">
        <p:dissolve/>
      </p:transition>
    </mc:Choice>
    <mc:Fallback xmlns="">
      <p:transition spd="slow" advTm="24000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26948"/>
          </a:xfrm>
        </p:spPr>
        <p:txBody>
          <a:bodyPr/>
          <a:lstStyle/>
          <a:p>
            <a:r>
              <a:rPr lang="it-IT" dirty="0" smtClean="0"/>
              <a:t>La giornata della matematica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3" t="-306" r="921" b="306"/>
          <a:stretch/>
        </p:blipFill>
        <p:spPr>
          <a:xfrm>
            <a:off x="2768333" y="4346507"/>
            <a:ext cx="1954887" cy="1919401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4" y="1687132"/>
            <a:ext cx="2850523" cy="213789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r="-1"/>
          <a:stretch/>
        </p:blipFill>
        <p:spPr>
          <a:xfrm rot="5400000">
            <a:off x="8988304" y="1967054"/>
            <a:ext cx="3103920" cy="254407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9" b="10856"/>
          <a:stretch/>
        </p:blipFill>
        <p:spPr>
          <a:xfrm rot="5400000">
            <a:off x="6043927" y="4094696"/>
            <a:ext cx="2440883" cy="190154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786389" y="1687132"/>
            <a:ext cx="47136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latin typeface="Arial Black" panose="020B0A04020102020204" pitchFamily="34" charset="0"/>
              </a:rPr>
              <a:t>21 maggio 2018: attività a gruppi di classe 5^ Misuriamo le aree – </a:t>
            </a:r>
            <a:r>
              <a:rPr lang="it-IT" sz="2200" dirty="0" err="1" smtClean="0">
                <a:latin typeface="Arial Black" panose="020B0A04020102020204" pitchFamily="34" charset="0"/>
              </a:rPr>
              <a:t>Coding</a:t>
            </a:r>
            <a:r>
              <a:rPr lang="it-IT" sz="2200" dirty="0" smtClean="0">
                <a:latin typeface="Arial Black" panose="020B0A04020102020204" pitchFamily="34" charset="0"/>
              </a:rPr>
              <a:t> – </a:t>
            </a:r>
            <a:r>
              <a:rPr lang="it-IT" sz="2200" dirty="0" err="1" smtClean="0">
                <a:latin typeface="Arial Black" panose="020B0A04020102020204" pitchFamily="34" charset="0"/>
              </a:rPr>
              <a:t>Geogebra</a:t>
            </a:r>
            <a:r>
              <a:rPr lang="it-IT" sz="2200" dirty="0" smtClean="0">
                <a:latin typeface="Arial Black" panose="020B0A04020102020204" pitchFamily="34" charset="0"/>
              </a:rPr>
              <a:t>. </a:t>
            </a:r>
            <a:endParaRPr lang="it-IT" sz="2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04809"/>
      </p:ext>
    </p:extLst>
  </p:cSld>
  <p:clrMapOvr>
    <a:masterClrMapping/>
  </p:clrMapOvr>
  <p:transition xmlns:p14="http://schemas.microsoft.com/office/powerpoint/2010/main" spd="slow" advTm="27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78463"/>
          </a:xfrm>
        </p:spPr>
        <p:txBody>
          <a:bodyPr/>
          <a:lstStyle/>
          <a:p>
            <a:r>
              <a:rPr lang="it-IT" dirty="0" smtClean="0"/>
              <a:t>laboratorio pixel-art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3"/>
          <a:stretch/>
        </p:blipFill>
        <p:spPr>
          <a:xfrm>
            <a:off x="321972" y="1596980"/>
            <a:ext cx="1944710" cy="324742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14" y="4559121"/>
            <a:ext cx="2824765" cy="21185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 r="27836" b="48812"/>
          <a:stretch/>
        </p:blipFill>
        <p:spPr>
          <a:xfrm>
            <a:off x="5889939" y="4623515"/>
            <a:ext cx="2922444" cy="20541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383" y="1801432"/>
            <a:ext cx="2906332" cy="217974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013363" y="1801432"/>
            <a:ext cx="5112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Black" panose="020B0A04020102020204" pitchFamily="34" charset="0"/>
              </a:rPr>
              <a:t>26 maggio 2018: Festa della scuola.</a:t>
            </a:r>
          </a:p>
          <a:p>
            <a:r>
              <a:rPr lang="it-IT" sz="2000" dirty="0" smtClean="0">
                <a:latin typeface="Arial Black" panose="020B0A04020102020204" pitchFamily="34" charset="0"/>
              </a:rPr>
              <a:t>Realizzazione di manufatti con i PISLA; ogni alunno ha portato a casa il proprio lavoro.</a:t>
            </a:r>
            <a:endParaRPr lang="it-IT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93815"/>
      </p:ext>
    </p:extLst>
  </p:cSld>
  <p:clrMapOvr>
    <a:masterClrMapping/>
  </p:clrMapOvr>
  <p:transition xmlns:p14="http://schemas.microsoft.com/office/powerpoint/2010/main" spd="med" advTm="27000">
    <p:pull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60901"/>
          </a:xfrm>
        </p:spPr>
        <p:txBody>
          <a:bodyPr/>
          <a:lstStyle/>
          <a:p>
            <a:r>
              <a:rPr lang="it-IT" dirty="0" err="1" smtClean="0"/>
              <a:t>Clil</a:t>
            </a:r>
            <a:r>
              <a:rPr lang="it-IT" dirty="0" smtClean="0"/>
              <a:t>: the solar </a:t>
            </a:r>
            <a:r>
              <a:rPr lang="it-IT" dirty="0" err="1" smtClean="0"/>
              <a:t>system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45629" y="4798161"/>
            <a:ext cx="2591904" cy="1943928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50"/>
          <a:stretch/>
        </p:blipFill>
        <p:spPr>
          <a:xfrm rot="10800000">
            <a:off x="2729174" y="4773975"/>
            <a:ext cx="2880889" cy="192539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84" y="1625275"/>
            <a:ext cx="1778492" cy="316176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83" y="1579418"/>
            <a:ext cx="1796939" cy="319455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233469" y="1625275"/>
            <a:ext cx="5473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 Black" panose="020B0A04020102020204" pitchFamily="34" charset="0"/>
              </a:rPr>
              <a:t>L</a:t>
            </a:r>
            <a:r>
              <a:rPr lang="it-IT" sz="2000" dirty="0" err="1" smtClean="0">
                <a:latin typeface="Arial Black" panose="020B0A04020102020204" pitchFamily="34" charset="0"/>
              </a:rPr>
              <a:t>apbook</a:t>
            </a:r>
            <a:r>
              <a:rPr lang="it-IT" sz="2000" dirty="0" smtClean="0">
                <a:latin typeface="Arial Black" panose="020B0A04020102020204" pitchFamily="34" charset="0"/>
              </a:rPr>
              <a:t> sul Solar </a:t>
            </a:r>
            <a:r>
              <a:rPr lang="it-IT" sz="2000" dirty="0">
                <a:latin typeface="Arial Black" panose="020B0A04020102020204" pitchFamily="34" charset="0"/>
              </a:rPr>
              <a:t>S</a:t>
            </a:r>
            <a:r>
              <a:rPr lang="it-IT" sz="2000" dirty="0" smtClean="0">
                <a:latin typeface="Arial Black" panose="020B0A04020102020204" pitchFamily="34" charset="0"/>
              </a:rPr>
              <a:t>ystem con spiegazione dei moti di rotazione e rivoluzione del pianeta Terra, dei pianeti e della nostra stella: il Sole.</a:t>
            </a:r>
            <a:endParaRPr lang="it-IT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000">
        <p:split orient="vert"/>
      </p:transition>
    </mc:Choice>
    <mc:Fallback xmlns="">
      <p:transition spd="slow" advTm="3600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72401"/>
          </a:xfrm>
        </p:spPr>
        <p:txBody>
          <a:bodyPr/>
          <a:lstStyle/>
          <a:p>
            <a:r>
              <a:rPr lang="it-IT" dirty="0" smtClean="0"/>
              <a:t>Progetto contro lo spreco alimentare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6721" y="1751525"/>
            <a:ext cx="3465922" cy="186743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043966" y="1751526"/>
            <a:ext cx="67356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Black" panose="020B0A04020102020204" pitchFamily="34" charset="0"/>
              </a:rPr>
              <a:t>Intervento dei professori del Dipartimento di Scienze e Tecnologia </a:t>
            </a:r>
            <a:r>
              <a:rPr lang="it-IT" sz="2000" dirty="0">
                <a:latin typeface="Arial Black" panose="020B0A04020102020204" pitchFamily="34" charset="0"/>
              </a:rPr>
              <a:t>A</a:t>
            </a:r>
            <a:r>
              <a:rPr lang="it-IT" sz="2000" dirty="0" smtClean="0">
                <a:latin typeface="Arial Black" panose="020B0A04020102020204" pitchFamily="34" charset="0"/>
              </a:rPr>
              <a:t>gro Alimentare dell’Università di Bologna per conoscere le conseguenze ambientali dello spreco degli alimenti sul pianeta Terra.</a:t>
            </a:r>
            <a:endParaRPr lang="it-IT" sz="2000" dirty="0">
              <a:latin typeface="Arial Black" panose="020B0A040201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82" y="4409381"/>
            <a:ext cx="2521910" cy="189143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8746" y="4354737"/>
            <a:ext cx="2584361" cy="19382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/>
          <a:srcRect l="12551" r="12618"/>
          <a:stretch/>
        </p:blipFill>
        <p:spPr>
          <a:xfrm>
            <a:off x="3422487" y="4094142"/>
            <a:ext cx="3169852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4000">
        <p14:shred/>
      </p:transition>
    </mc:Choice>
    <mc:Fallback xmlns="">
      <p:transition spd="slow" advTm="44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68615"/>
          </a:xfrm>
        </p:spPr>
        <p:txBody>
          <a:bodyPr/>
          <a:lstStyle/>
          <a:p>
            <a:r>
              <a:rPr lang="it-IT" dirty="0" smtClean="0"/>
              <a:t>Cena di classe…saluti e baci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9" y="1687132"/>
            <a:ext cx="3488886" cy="255874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79" y="4395494"/>
            <a:ext cx="4444538" cy="222782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074276" y="1603092"/>
            <a:ext cx="51773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 Black" panose="020B0A04020102020204" pitchFamily="34" charset="0"/>
              </a:rPr>
              <a:t>Dopo cinque anni è giunto il momento di salutarci per l’ultima volta.</a:t>
            </a:r>
            <a:endParaRPr lang="it-IT" sz="3200" dirty="0">
              <a:latin typeface="Arial Black" panose="020B0A040201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" t="25565" r="80941" b="51642"/>
          <a:stretch/>
        </p:blipFill>
        <p:spPr>
          <a:xfrm>
            <a:off x="10011409" y="872793"/>
            <a:ext cx="734095" cy="75985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6" t="51449" r="18634" b="25758"/>
          <a:stretch/>
        </p:blipFill>
        <p:spPr>
          <a:xfrm>
            <a:off x="6761408" y="3255713"/>
            <a:ext cx="901521" cy="75985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4" t="12936" r="2113" b="63587"/>
          <a:stretch/>
        </p:blipFill>
        <p:spPr>
          <a:xfrm>
            <a:off x="9212920" y="872793"/>
            <a:ext cx="676202" cy="7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8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4000">
        <p14:vortex dir="r"/>
      </p:transition>
    </mc:Choice>
    <mc:Fallback xmlns="">
      <p:transition spd="slow" advTm="24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71" y="574415"/>
            <a:ext cx="10364451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664236"/>
            <a:ext cx="10363826" cy="5126963"/>
          </a:xfrm>
        </p:spPr>
        <p:txBody>
          <a:bodyPr/>
          <a:lstStyle/>
          <a:p>
            <a:pPr marL="0" indent="0">
              <a:buNone/>
            </a:pPr>
            <a:r>
              <a:rPr lang="it-IT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Power</a:t>
            </a:r>
            <a:r>
              <a:rPr lang="it-IT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it-IT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point</a:t>
            </a:r>
            <a:r>
              <a:rPr lang="it-IT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realizzato dagli alunni della 5^a e dalla </a:t>
            </a:r>
            <a:r>
              <a:rPr lang="it-IT" sz="4800" smtClean="0">
                <a:solidFill>
                  <a:srgbClr val="FF0000"/>
                </a:solidFill>
                <a:latin typeface="Arial Black" panose="020B0A04020102020204" pitchFamily="34" charset="0"/>
              </a:rPr>
              <a:t>docente </a:t>
            </a:r>
            <a:endParaRPr lang="it-IT" sz="480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it-IT" sz="4800" smtClean="0">
                <a:solidFill>
                  <a:srgbClr val="FF0000"/>
                </a:solidFill>
                <a:latin typeface="Arial Black" panose="020B0A04020102020204" pitchFamily="34" charset="0"/>
              </a:rPr>
              <a:t>paola</a:t>
            </a:r>
            <a:r>
              <a:rPr lang="it-IT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it-IT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zecchi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27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3000">
        <p14:switch dir="r"/>
      </p:transition>
    </mc:Choice>
    <mc:Fallback xmlns="">
      <p:transition spd="slow" advTm="23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364828"/>
          </a:xfrm>
        </p:spPr>
        <p:txBody>
          <a:bodyPr/>
          <a:lstStyle/>
          <a:p>
            <a:r>
              <a:rPr lang="it-IT" dirty="0" smtClean="0"/>
              <a:t>La settimana del </a:t>
            </a:r>
            <a:r>
              <a:rPr lang="it-IT" dirty="0" err="1" smtClean="0"/>
              <a:t>coding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983346"/>
            <a:ext cx="2888194" cy="216614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98" y="2576498"/>
            <a:ext cx="2671328" cy="200349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36" y="1874081"/>
            <a:ext cx="2888197" cy="216614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76756" y="4881093"/>
            <a:ext cx="9551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Arial Black" panose="020B0A04020102020204" pitchFamily="34" charset="0"/>
              </a:rPr>
              <a:t>10 Ottobre 2017: Opificio Golinelli.</a:t>
            </a:r>
          </a:p>
          <a:p>
            <a:pPr algn="just"/>
            <a:r>
              <a:rPr lang="it-IT" sz="2000" dirty="0" smtClean="0">
                <a:latin typeface="Arial Black" panose="020B0A04020102020204" pitchFamily="34" charset="0"/>
              </a:rPr>
              <a:t>Laboratorio di Scratch e </a:t>
            </a:r>
            <a:r>
              <a:rPr lang="it-IT" sz="2000" dirty="0" err="1" smtClean="0">
                <a:latin typeface="Arial Black" panose="020B0A04020102020204" pitchFamily="34" charset="0"/>
              </a:rPr>
              <a:t>Makey</a:t>
            </a:r>
            <a:r>
              <a:rPr lang="it-IT" sz="2000" dirty="0" smtClean="0">
                <a:latin typeface="Arial Black" panose="020B0A04020102020204" pitchFamily="34" charset="0"/>
              </a:rPr>
              <a:t> </a:t>
            </a:r>
            <a:r>
              <a:rPr lang="it-IT" sz="2000" dirty="0" err="1" smtClean="0">
                <a:latin typeface="Arial Black" panose="020B0A04020102020204" pitchFamily="34" charset="0"/>
              </a:rPr>
              <a:t>Makey</a:t>
            </a:r>
            <a:r>
              <a:rPr lang="it-IT" sz="2000" dirty="0" smtClean="0">
                <a:latin typeface="Arial Black" panose="020B0A04020102020204" pitchFamily="34" charset="0"/>
              </a:rPr>
              <a:t>: attività a piccoli gruppi.</a:t>
            </a:r>
          </a:p>
          <a:p>
            <a:pPr algn="just"/>
            <a:r>
              <a:rPr lang="it-IT" sz="2000" dirty="0" smtClean="0">
                <a:latin typeface="Arial Black" panose="020B0A04020102020204" pitchFamily="34" charset="0"/>
              </a:rPr>
              <a:t>A scuola è stato riprodotto il progetto.</a:t>
            </a:r>
            <a:endParaRPr lang="it-IT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32115"/>
      </p:ext>
    </p:extLst>
  </p:cSld>
  <p:clrMapOvr>
    <a:masterClrMapping/>
  </p:clrMapOvr>
  <p:transition xmlns:p14="http://schemas.microsoft.com/office/powerpoint/2010/main" spd="slow" advTm="35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33010"/>
          </a:xfrm>
        </p:spPr>
        <p:txBody>
          <a:bodyPr/>
          <a:lstStyle/>
          <a:p>
            <a:r>
              <a:rPr lang="it-IT" dirty="0" smtClean="0"/>
              <a:t>Nessun parli – giornata della musica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9" r="-1"/>
          <a:stretch/>
        </p:blipFill>
        <p:spPr>
          <a:xfrm>
            <a:off x="553792" y="1751528"/>
            <a:ext cx="3163162" cy="301365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7"/>
          <a:stretch/>
        </p:blipFill>
        <p:spPr>
          <a:xfrm>
            <a:off x="4159876" y="4018208"/>
            <a:ext cx="4284373" cy="277539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159876" y="1870656"/>
            <a:ext cx="6413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Black" panose="020B0A04020102020204" pitchFamily="34" charset="0"/>
              </a:rPr>
              <a:t>22 novembre 2017: questa giornata è stata dedicata alla visione di un concerto e alla partecipazione ad alcuni laboratori musicali.</a:t>
            </a:r>
            <a:endParaRPr lang="it-IT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0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4000">
        <p14:honeycomb/>
      </p:transition>
    </mc:Choice>
    <mc:Fallback xmlns="">
      <p:transition spd="slow" advTm="24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14069"/>
          </a:xfrm>
        </p:spPr>
        <p:txBody>
          <a:bodyPr/>
          <a:lstStyle/>
          <a:p>
            <a:r>
              <a:rPr lang="it-IT" dirty="0" smtClean="0"/>
              <a:t>Planetario di san </a:t>
            </a:r>
            <a:r>
              <a:rPr lang="it-IT" dirty="0"/>
              <a:t>G</a:t>
            </a:r>
            <a:r>
              <a:rPr lang="it-IT" dirty="0" smtClean="0"/>
              <a:t>iovanni </a:t>
            </a:r>
            <a:r>
              <a:rPr lang="it-IT" dirty="0" err="1" smtClean="0"/>
              <a:t>persiceto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2" y="1764406"/>
            <a:ext cx="2835215" cy="2126411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71" y="2528730"/>
            <a:ext cx="2670220" cy="200266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85" y="1438225"/>
            <a:ext cx="2908012" cy="218100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" t="17277" r="27652" b="31643"/>
          <a:stretch/>
        </p:blipFill>
        <p:spPr>
          <a:xfrm>
            <a:off x="7672708" y="3890817"/>
            <a:ext cx="3966126" cy="221516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63639" y="4778062"/>
            <a:ext cx="65167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 Black" panose="020B0A04020102020204" pitchFamily="34" charset="0"/>
              </a:rPr>
              <a:t>12 Gennaio 2018: osservazione del Sistema Solare e visita al Museo del Cielo e della Terra. Simulazione della Volta </a:t>
            </a:r>
            <a:r>
              <a:rPr lang="it-IT" dirty="0">
                <a:latin typeface="Arial Black" panose="020B0A04020102020204" pitchFamily="34" charset="0"/>
              </a:rPr>
              <a:t>C</a:t>
            </a:r>
            <a:r>
              <a:rPr lang="it-IT" dirty="0" smtClean="0">
                <a:latin typeface="Arial Black" panose="020B0A04020102020204" pitchFamily="34" charset="0"/>
              </a:rPr>
              <a:t>eleste nel dì e nella notte, passaggio di </a:t>
            </a:r>
            <a:r>
              <a:rPr lang="it-IT" sz="2000" dirty="0" smtClean="0">
                <a:latin typeface="Arial Black" panose="020B0A04020102020204" pitchFamily="34" charset="0"/>
              </a:rPr>
              <a:t>asteroidi</a:t>
            </a:r>
            <a:r>
              <a:rPr lang="it-IT" dirty="0" smtClean="0">
                <a:latin typeface="Arial Black" panose="020B0A04020102020204" pitchFamily="34" charset="0"/>
              </a:rPr>
              <a:t> ed eclissi lunare e solare.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70170"/>
      </p:ext>
    </p:extLst>
  </p:cSld>
  <p:clrMapOvr>
    <a:masterClrMapping/>
  </p:clrMapOvr>
  <p:transition xmlns:p14="http://schemas.microsoft.com/office/powerpoint/2010/main" spd="slow" advTm="55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5338" y="397897"/>
            <a:ext cx="10364451" cy="914069"/>
          </a:xfrm>
        </p:spPr>
        <p:txBody>
          <a:bodyPr/>
          <a:lstStyle/>
          <a:p>
            <a:r>
              <a:rPr lang="it-IT" dirty="0" smtClean="0"/>
              <a:t>Progetto from </a:t>
            </a:r>
            <a:r>
              <a:rPr lang="it-IT" dirty="0" err="1" smtClean="0"/>
              <a:t>england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8" r="3359" b="2924"/>
          <a:stretch/>
        </p:blipFill>
        <p:spPr>
          <a:xfrm>
            <a:off x="272222" y="1416676"/>
            <a:ext cx="3187901" cy="2266681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210" y="3580326"/>
            <a:ext cx="3187901" cy="23909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198" y="1532586"/>
            <a:ext cx="3099514" cy="232463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53814" y="1309909"/>
            <a:ext cx="3966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Black" panose="020B0A04020102020204" pitchFamily="34" charset="0"/>
              </a:rPr>
              <a:t>Diverse lezioni con l’insegnante madrelingua Colin. </a:t>
            </a:r>
            <a:endParaRPr lang="it-IT" sz="2000" dirty="0">
              <a:latin typeface="Arial Black" panose="020B0A040201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9" t="2979" r="12998" b="3547"/>
          <a:stretch/>
        </p:blipFill>
        <p:spPr>
          <a:xfrm>
            <a:off x="5080277" y="2166527"/>
            <a:ext cx="1057286" cy="96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97774"/>
      </p:ext>
    </p:extLst>
  </p:cSld>
  <p:clrMapOvr>
    <a:masterClrMapping/>
  </p:clrMapOvr>
  <p:transition xmlns:p14="http://schemas.microsoft.com/office/powerpoint/2010/main" spd="slow" advTm="24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17100"/>
          </a:xfrm>
        </p:spPr>
        <p:txBody>
          <a:bodyPr/>
          <a:lstStyle/>
          <a:p>
            <a:r>
              <a:rPr lang="it-IT" dirty="0" smtClean="0"/>
              <a:t>Attività di robotica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0" y="1635618"/>
            <a:ext cx="2645892" cy="198441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059" y="2373675"/>
            <a:ext cx="3035121" cy="227634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51" y="1446191"/>
            <a:ext cx="3151031" cy="236327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52" y="3902299"/>
            <a:ext cx="2738907" cy="205418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53792" y="4906851"/>
            <a:ext cx="7207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Black" panose="020B0A04020102020204" pitchFamily="34" charset="0"/>
              </a:rPr>
              <a:t>Realizzazione del coccodrillo e di altri robot con i lego collegati ai computer; i robot sono stati costruiti con mattoncini lego e azionati da motorini elettrici.</a:t>
            </a:r>
            <a:endParaRPr lang="it-IT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0000">
        <p14:glitter dir="r" pattern="hexagon"/>
      </p:transition>
    </mc:Choice>
    <mc:Fallback xmlns="">
      <p:transition spd="slow" advTm="50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59522"/>
          </a:xfrm>
        </p:spPr>
        <p:txBody>
          <a:bodyPr/>
          <a:lstStyle/>
          <a:p>
            <a:r>
              <a:rPr lang="it-IT" dirty="0" smtClean="0"/>
              <a:t>Gita a </a:t>
            </a:r>
            <a:r>
              <a:rPr lang="it-IT" dirty="0" err="1" smtClean="0"/>
              <a:t>marzabotto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7" r="8142" b="17384"/>
          <a:stretch/>
        </p:blipFill>
        <p:spPr>
          <a:xfrm>
            <a:off x="488772" y="1841678"/>
            <a:ext cx="4480457" cy="198334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09125" y="3825025"/>
            <a:ext cx="4340182" cy="244135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409125" y="1841678"/>
            <a:ext cx="3812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Black" panose="020B0A04020102020204" pitchFamily="34" charset="0"/>
              </a:rPr>
              <a:t>10 aprile 2018: visita alla città etrusca</a:t>
            </a:r>
          </a:p>
          <a:p>
            <a:r>
              <a:rPr lang="it-IT" sz="2000" dirty="0" err="1" smtClean="0">
                <a:latin typeface="Arial Black" panose="020B0A04020102020204" pitchFamily="34" charset="0"/>
              </a:rPr>
              <a:t>Kainua</a:t>
            </a:r>
            <a:r>
              <a:rPr lang="it-IT" sz="2000" dirty="0" smtClean="0">
                <a:latin typeface="Arial Black" panose="020B0A04020102020204" pitchFamily="34" charset="0"/>
              </a:rPr>
              <a:t>, nota fino a pochi anni fa con il nome di Misa. </a:t>
            </a:r>
            <a:endParaRPr lang="it-IT" sz="2000" dirty="0">
              <a:latin typeface="Arial Black" panose="020B0A040201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88772" y="4224270"/>
            <a:ext cx="4585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Black" panose="020B0A04020102020204" pitchFamily="34" charset="0"/>
              </a:rPr>
              <a:t>Museo della civiltà etrusca: osservazione dei manufatti e dei reperti trovati nella zona.</a:t>
            </a:r>
            <a:endParaRPr lang="it-IT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0">
        <p14:ripple/>
      </p:transition>
    </mc:Choice>
    <mc:Fallback xmlns="">
      <p:transition spd="slow" advTm="40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33010"/>
          </a:xfrm>
        </p:spPr>
        <p:txBody>
          <a:bodyPr/>
          <a:lstStyle/>
          <a:p>
            <a:r>
              <a:rPr lang="it-IT" dirty="0" smtClean="0"/>
              <a:t>Visita 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fico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7" r="22546" b="21408"/>
          <a:stretch/>
        </p:blipFill>
        <p:spPr>
          <a:xfrm rot="5400000">
            <a:off x="-38653" y="2137451"/>
            <a:ext cx="5446545" cy="3541690"/>
          </a:xfrm>
        </p:spPr>
      </p:pic>
      <p:sp>
        <p:nvSpPr>
          <p:cNvPr id="5" name="CasellaDiTesto 4"/>
          <p:cNvSpPr txBox="1"/>
          <p:nvPr/>
        </p:nvSpPr>
        <p:spPr>
          <a:xfrm>
            <a:off x="4881093" y="1571223"/>
            <a:ext cx="6001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 Black" panose="020B0A04020102020204" pitchFamily="34" charset="0"/>
              </a:rPr>
              <a:t>Fico </a:t>
            </a:r>
            <a:r>
              <a:rPr lang="it-IT" dirty="0" err="1" smtClean="0">
                <a:latin typeface="Arial Black" panose="020B0A04020102020204" pitchFamily="34" charset="0"/>
              </a:rPr>
              <a:t>Eataly</a:t>
            </a:r>
            <a:r>
              <a:rPr lang="it-IT" dirty="0" smtClean="0">
                <a:latin typeface="Arial Black" panose="020B0A04020102020204" pitchFamily="34" charset="0"/>
              </a:rPr>
              <a:t> </a:t>
            </a:r>
            <a:r>
              <a:rPr lang="it-IT" dirty="0">
                <a:latin typeface="Arial Black" panose="020B0A04020102020204" pitchFamily="34" charset="0"/>
              </a:rPr>
              <a:t>W</a:t>
            </a:r>
            <a:r>
              <a:rPr lang="it-IT" dirty="0" smtClean="0">
                <a:latin typeface="Arial Black" panose="020B0A04020102020204" pitchFamily="34" charset="0"/>
              </a:rPr>
              <a:t>orld Bologna è il parco agro-alimentare più grande del mondo all’interno si trovano coltivazioni e allevamenti delle varie zone d’Italia. Numerosi ristoranti offrono la degustazione dei prodotti tipici italiani.</a:t>
            </a:r>
            <a:endParaRPr lang="it-IT" dirty="0">
              <a:latin typeface="Arial Black" panose="020B0A040201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6" t="-668" r="20694" b="668"/>
          <a:stretch/>
        </p:blipFill>
        <p:spPr>
          <a:xfrm rot="5400000">
            <a:off x="4792127" y="3373082"/>
            <a:ext cx="3228854" cy="30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99546"/>
      </p:ext>
    </p:extLst>
  </p:cSld>
  <p:clrMapOvr>
    <a:masterClrMapping/>
  </p:clrMapOvr>
  <p:transition xmlns:p14="http://schemas.microsoft.com/office/powerpoint/2010/main" spd="slow" advTm="50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62553"/>
          </a:xfrm>
        </p:spPr>
        <p:txBody>
          <a:bodyPr/>
          <a:lstStyle/>
          <a:p>
            <a:r>
              <a:rPr lang="it-IT" dirty="0" smtClean="0"/>
              <a:t>Progetto affettivit</a:t>
            </a:r>
            <a:r>
              <a:rPr lang="it-IT" dirty="0"/>
              <a:t>à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17" y="1481070"/>
            <a:ext cx="3857848" cy="289338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07" y="1481070"/>
            <a:ext cx="3857848" cy="289338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29310" y="4636844"/>
            <a:ext cx="7711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Black" panose="020B0A04020102020204" pitchFamily="34" charset="0"/>
              </a:rPr>
              <a:t>La psicologa e l’ostetrica hanno risposto a tutte le domande messe nella scatola. </a:t>
            </a:r>
            <a:r>
              <a:rPr lang="it-IT" sz="2000" dirty="0">
                <a:latin typeface="Arial Black" panose="020B0A04020102020204" pitchFamily="34" charset="0"/>
              </a:rPr>
              <a:t>H</a:t>
            </a:r>
            <a:r>
              <a:rPr lang="it-IT" sz="2000" dirty="0" smtClean="0">
                <a:latin typeface="Arial Black" panose="020B0A04020102020204" pitchFamily="34" charset="0"/>
              </a:rPr>
              <a:t>anno spiegato i cambiamenti sia fisici sia psicologici che avvengono nell’età della pubertà.</a:t>
            </a:r>
            <a:endParaRPr lang="it-IT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2000">
        <p:blinds/>
      </p:transition>
    </mc:Choice>
    <mc:Fallback xmlns="">
      <p:transition spd="slow" advTm="32000">
        <p:blinds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cci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606</TotalTime>
  <Words>413</Words>
  <Application>Microsoft Macintosh PowerPoint</Application>
  <PresentationFormat>Personalizzato</PresentationFormat>
  <Paragraphs>36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Goccia</vt:lpstr>
      <vt:lpstr>Un anno insieme</vt:lpstr>
      <vt:lpstr>La settimana del coding</vt:lpstr>
      <vt:lpstr>Nessun parli – giornata della musica</vt:lpstr>
      <vt:lpstr>Planetario di san Giovanni persiceto</vt:lpstr>
      <vt:lpstr>Progetto from england</vt:lpstr>
      <vt:lpstr>Attività di robotica</vt:lpstr>
      <vt:lpstr>Gita a marzabotto</vt:lpstr>
      <vt:lpstr>Visita a fico </vt:lpstr>
      <vt:lpstr>Progetto affettività</vt:lpstr>
      <vt:lpstr>La giornata della matematica</vt:lpstr>
      <vt:lpstr>laboratorio pixel-art</vt:lpstr>
      <vt:lpstr>Clil: the solar system</vt:lpstr>
      <vt:lpstr>Progetto contro lo spreco alimentare</vt:lpstr>
      <vt:lpstr>Cena di classe…saluti e baci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anno insieme</dc:title>
  <dc:creator>Utente</dc:creator>
  <cp:lastModifiedBy>DD</cp:lastModifiedBy>
  <cp:revision>54</cp:revision>
  <dcterms:created xsi:type="dcterms:W3CDTF">2018-05-28T06:44:50Z</dcterms:created>
  <dcterms:modified xsi:type="dcterms:W3CDTF">2018-07-09T18:32:14Z</dcterms:modified>
</cp:coreProperties>
</file>